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7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D8FD4-BA00-4B18-9483-5DFD900AA559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986F-E55A-4A78-9EF5-CAC2F0E6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97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F895-F12B-4F98-B48B-3C6C6A47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B5ED1-F4B5-412A-A3E5-B5E17878B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37822-A2FA-44EA-BE41-E9D1A600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E4EF59-C8F2-49C4-8F10-EF21D3CE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788D5-EBA9-433C-9FEA-BCB628C8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FE77A-0DCC-4E53-9B5A-4399ABB8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B0C4F8-E993-4397-AEBF-BBC200960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536168-9D7B-49C4-93A0-D3258329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CBC327-1776-4E11-B963-A9D02EFC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5B6C1A-E63E-4725-8EF1-DE3DF22B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88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A2A0DF-BA27-4A8A-9310-D1681DE84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C8C45F-BBE0-4D07-A9EE-5AF17B4B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28FB37-EF4B-473F-8E75-197607EF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FB628-FEA6-47D8-9C97-33281A3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C4FF3-77D5-4C53-9C0D-F9B3C15C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64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FABFE-7D4C-4352-A556-15EBE423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0D81-450A-41AF-A434-3F6D37A0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79401-F485-4014-99BD-384E39E0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1A7DB1-A1CA-4C17-BAD3-B1A559C7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2625D1-7D6A-4260-B3AD-C5C520FC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7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1A225-A804-4660-A594-D134054D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4A8100-30FF-467B-AF8E-FA0DA4E46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ABF18-579E-45BA-AC59-F427CF88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45040-525E-4FD1-B4B5-64908784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AFA685-72B5-4650-8A02-C1A19582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32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B27F-BF7F-4D26-856B-2A5ADD00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ACFBAA-778A-4C39-81FB-F6D7E45D2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5A5A6E-6CA8-493F-893A-68ABD1F1E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0DCABE-465D-469E-B021-9E159ECE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1B3031-B646-4E2B-B111-038FBA87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D20516-E093-4A07-AA14-A99445A0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37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6B4F1-59A8-462A-8D8F-9419118A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34A08-5AAC-4899-A723-99CD492DD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93C367-A254-4A26-84BB-B5B164929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B227F9-9395-4428-BCCC-E29D6EC36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160B7-D7D8-4D3E-9259-5117C29BB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FE1F61-6F7F-4FC9-9176-5E1C76B0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8CA0F8-FD80-4CE9-B8D9-587F422A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D25EC2-3FC2-43EE-A3B7-A581FE91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41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B5FC0-918D-403B-A1E5-B24A32C2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56C30A-D717-4B25-BA50-A7797FC6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63AEDB-2A30-4DE4-9025-97603D7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06EB44-5005-4D5F-BE23-6938E424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25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1F8494-D20A-4E04-8954-7D934C7CF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D573EE-BA1A-4956-878C-B1E65C71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0E3320-7C28-4C41-8F05-37115FA3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18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AB4E7-81F3-4314-AD17-8CAE096C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F431E-2DF0-4133-92B3-348C20872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492035-2C0E-4192-9328-596D7E32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C842BC-1631-496C-8131-493C30C0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C6DE04-0EEB-4B82-A61F-84A01BE1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600F65-7F58-4ACA-87AD-178A8DE4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57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35D77-8F50-4A4A-B485-DA0E9617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D6A68A-3B4C-488D-827C-3513C7D39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5F7696-3082-46EF-B9EE-3755CC015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AD4E48-E55E-4023-8ADA-EEE3289B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09917E-21D7-4ADC-A571-AFE2AD4A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3C806-F197-4101-8CEF-6EE05541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8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6C81BD-8593-4BEA-8B91-7858FFE2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04AD1-E75A-4548-9243-416147D13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5EBADE-A128-470C-AAC1-D95EE047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07.03.2024 | Patrick Schillings | T95.8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BDD246-AF2A-46C0-B311-FABDAEF38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D64A1E-282F-4800-86BE-8534DB9D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0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08032-A051-4952-99DE-14C98F4BC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Seismometer Position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Newtonian</a:t>
            </a:r>
            <a:r>
              <a:rPr lang="de-DE" dirty="0"/>
              <a:t> Noise Mitigation in </a:t>
            </a:r>
            <a:r>
              <a:rPr lang="de-DE" dirty="0" err="1"/>
              <a:t>the</a:t>
            </a:r>
            <a:r>
              <a:rPr lang="de-DE" dirty="0"/>
              <a:t> Einstein </a:t>
            </a:r>
            <a:r>
              <a:rPr lang="de-DE" dirty="0" err="1"/>
              <a:t>Telescope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30716EB-0C69-4E67-9FB4-BECC2955F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u="sng" dirty="0"/>
              <a:t>Patrick Schillings</a:t>
            </a:r>
            <a:r>
              <a:rPr lang="de-DE" dirty="0"/>
              <a:t> and Johannes Erdmann </a:t>
            </a:r>
          </a:p>
          <a:p>
            <a:r>
              <a:rPr lang="de-DE" dirty="0"/>
              <a:t> III. Physikalisches Institut A, RWTH Aachen University</a:t>
            </a:r>
          </a:p>
          <a:p>
            <a:endParaRPr lang="de-DE" dirty="0"/>
          </a:p>
          <a:p>
            <a:r>
              <a:rPr lang="de-DE" dirty="0"/>
              <a:t>07.03.2024 – DPG Karlsruhe (T 95.8)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AE2107-A9A1-4BF6-827F-F4364157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33" y="5723105"/>
            <a:ext cx="4149667" cy="11106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2B9C44-9274-4485-9780-367E268A6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82" y="5730607"/>
            <a:ext cx="1446910" cy="1110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405529-455E-4AE8-ACDF-425EF909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06107"/>
            <a:ext cx="3605697" cy="11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2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B92946F5-0583-49A8-938B-F909748A2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-66"/>
          <a:stretch/>
        </p:blipFill>
        <p:spPr>
          <a:xfrm>
            <a:off x="3054990" y="3429000"/>
            <a:ext cx="6082019" cy="3429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3CCC854-BCC2-4396-B962-B948507634EF}"/>
              </a:ext>
            </a:extLst>
          </p:cNvPr>
          <p:cNvGrpSpPr/>
          <p:nvPr/>
        </p:nvGrpSpPr>
        <p:grpSpPr>
          <a:xfrm>
            <a:off x="590140" y="136525"/>
            <a:ext cx="3836241" cy="2927500"/>
            <a:chOff x="7517559" y="226938"/>
            <a:chExt cx="3836241" cy="2927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CB78BB-63B0-4B27-9F02-0C169E0E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559" y="226938"/>
              <a:ext cx="3264068" cy="2927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F91A1D4-3DB2-4EA1-8C63-DA46CB83978B}"/>
                </a:ext>
              </a:extLst>
            </p:cNvPr>
            <p:cNvSpPr txBox="1"/>
            <p:nvPr/>
          </p:nvSpPr>
          <p:spPr>
            <a:xfrm>
              <a:off x="10701233" y="2785106"/>
              <a:ext cx="65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8F8EECDC-45CC-431C-96C0-9BDBCAAA8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3464544" cy="3464544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854A49C8-0568-4A27-B637-BB4EE573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07.03.2024 | Patrick Schillings | T95.8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64AC075-1C18-4D44-B087-FE3428B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E618DE-AC14-4654-B894-C53C1D5C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557" y="1088289"/>
            <a:ext cx="22499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b="1" dirty="0"/>
              <a:t>The Einstein </a:t>
            </a:r>
            <a:r>
              <a:rPr lang="de-DE" b="1" dirty="0" err="1"/>
              <a:t>Telescope</a:t>
            </a:r>
            <a:endParaRPr lang="de-DE" b="1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BF09719-07E2-480C-AD87-C4891A3E7FFC}"/>
              </a:ext>
            </a:extLst>
          </p:cNvPr>
          <p:cNvGrpSpPr/>
          <p:nvPr/>
        </p:nvGrpSpPr>
        <p:grpSpPr>
          <a:xfrm>
            <a:off x="7468624" y="100301"/>
            <a:ext cx="4447762" cy="3305007"/>
            <a:chOff x="7148772" y="136576"/>
            <a:chExt cx="4447762" cy="330500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A84AC77-577D-457B-A904-08AB6DE92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"/>
            <a:stretch/>
          </p:blipFill>
          <p:spPr>
            <a:xfrm>
              <a:off x="7148772" y="136576"/>
              <a:ext cx="4205028" cy="3305007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E2A13E1-C757-4481-82AC-7690259E63A6}"/>
                </a:ext>
              </a:extLst>
            </p:cNvPr>
            <p:cNvSpPr txBox="1"/>
            <p:nvPr/>
          </p:nvSpPr>
          <p:spPr>
            <a:xfrm>
              <a:off x="11084805" y="2694693"/>
              <a:ext cx="51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BD31E955-DC08-4966-A94B-DC23C7345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19" y="3429000"/>
            <a:ext cx="3473281" cy="343529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3D23C2C-4136-4B6D-AD9D-DE864EF44882}"/>
              </a:ext>
            </a:extLst>
          </p:cNvPr>
          <p:cNvSpPr txBox="1"/>
          <p:nvPr/>
        </p:nvSpPr>
        <p:spPr>
          <a:xfrm rot="5400000">
            <a:off x="-249772" y="6436141"/>
            <a:ext cx="82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F151827-CA02-45C1-9FC8-2E93A7B6D608}"/>
              </a:ext>
            </a:extLst>
          </p:cNvPr>
          <p:cNvSpPr txBox="1"/>
          <p:nvPr/>
        </p:nvSpPr>
        <p:spPr>
          <a:xfrm rot="16200000">
            <a:off x="11679246" y="6351526"/>
            <a:ext cx="7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1AF4970-59EB-4777-BAD3-3B5B1D9966EC}"/>
              </a:ext>
            </a:extLst>
          </p:cNvPr>
          <p:cNvSpPr txBox="1"/>
          <p:nvPr/>
        </p:nvSpPr>
        <p:spPr>
          <a:xfrm rot="16200000">
            <a:off x="6588038" y="4744275"/>
            <a:ext cx="391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chemeClr val="bg1"/>
                </a:solidFill>
                <a:effectLst/>
              </a:rPr>
              <a:t>Swinburne </a:t>
            </a:r>
            <a:r>
              <a:rPr lang="de-DE" b="0" i="0" dirty="0" err="1">
                <a:solidFill>
                  <a:schemeClr val="bg1"/>
                </a:solidFill>
                <a:effectLst/>
              </a:rPr>
              <a:t>Astronomy</a:t>
            </a:r>
            <a:r>
              <a:rPr lang="de-DE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b="0" i="0" dirty="0" err="1">
                <a:solidFill>
                  <a:schemeClr val="bg1"/>
                </a:solidFill>
                <a:effectLst/>
              </a:rPr>
              <a:t>Productions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DE1B7-15B8-4FDF-BCF9-62D9F60F74F4}"/>
              </a:ext>
            </a:extLst>
          </p:cNvPr>
          <p:cNvSpPr txBox="1"/>
          <p:nvPr/>
        </p:nvSpPr>
        <p:spPr>
          <a:xfrm rot="5400000">
            <a:off x="10055424" y="1571286"/>
            <a:ext cx="313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>
                    <a:lumMod val="50000"/>
                  </a:schemeClr>
                </a:solidFill>
                <a:effectLst/>
                <a:latin typeface="wf_segoe-ui_normal"/>
              </a:rPr>
              <a:t>ET design </a:t>
            </a:r>
            <a:r>
              <a:rPr lang="de-DE" b="0" i="0" dirty="0" err="1">
                <a:solidFill>
                  <a:schemeClr val="bg1">
                    <a:lumMod val="50000"/>
                  </a:schemeClr>
                </a:solidFill>
                <a:effectLst/>
                <a:latin typeface="wf_segoe-ui_normal"/>
              </a:rPr>
              <a:t>report</a:t>
            </a:r>
            <a:r>
              <a:rPr lang="de-DE" b="0" i="0" dirty="0">
                <a:solidFill>
                  <a:schemeClr val="bg1">
                    <a:lumMod val="50000"/>
                  </a:schemeClr>
                </a:solidFill>
                <a:effectLst/>
                <a:latin typeface="wf_segoe-ui_normal"/>
              </a:rPr>
              <a:t> update (2020)</a:t>
            </a:r>
            <a:endParaRPr lang="de-DE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30BA64-8CD5-43E0-B93C-E93294F78A06}"/>
              </a:ext>
            </a:extLst>
          </p:cNvPr>
          <p:cNvSpPr txBox="1"/>
          <p:nvPr/>
        </p:nvSpPr>
        <p:spPr>
          <a:xfrm rot="5400000">
            <a:off x="2281146" y="1583214"/>
            <a:ext cx="332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ET design </a:t>
            </a:r>
            <a:r>
              <a:rPr lang="de-DE" b="0" i="0" dirty="0" err="1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report</a:t>
            </a:r>
            <a:r>
              <a:rPr lang="de-DE" b="0" i="0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 update (2020)</a:t>
            </a:r>
            <a:endParaRPr lang="de-DE" dirty="0">
              <a:solidFill>
                <a:schemeClr val="bg1">
                  <a:lumMod val="50000"/>
                </a:schemeClr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0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E4F32-13D5-4FC0-8384-EA48520A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Einstein </a:t>
            </a:r>
            <a:r>
              <a:rPr lang="de-DE" u="sng" dirty="0" err="1"/>
              <a:t>telescope‘s</a:t>
            </a:r>
            <a:r>
              <a:rPr lang="de-DE" u="sng" dirty="0"/>
              <a:t> </a:t>
            </a:r>
            <a:r>
              <a:rPr lang="de-DE" u="sng" dirty="0" err="1"/>
              <a:t>limiting</a:t>
            </a:r>
            <a:r>
              <a:rPr lang="de-DE" u="sng" dirty="0"/>
              <a:t> </a:t>
            </a:r>
            <a:r>
              <a:rPr lang="de-DE" u="sng" dirty="0" err="1"/>
              <a:t>noise</a:t>
            </a:r>
            <a:r>
              <a:rPr lang="de-DE" u="sng" dirty="0"/>
              <a:t> </a:t>
            </a:r>
            <a:r>
              <a:rPr lang="de-DE" u="sng" dirty="0" err="1"/>
              <a:t>curve</a:t>
            </a:r>
            <a:endParaRPr lang="de-DE" u="sng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E11BDC6-808B-4793-99E8-82B0C58A8635}"/>
              </a:ext>
            </a:extLst>
          </p:cNvPr>
          <p:cNvGrpSpPr/>
          <p:nvPr/>
        </p:nvGrpSpPr>
        <p:grpSpPr>
          <a:xfrm>
            <a:off x="2402746" y="1293203"/>
            <a:ext cx="6095301" cy="5063147"/>
            <a:chOff x="2430060" y="1468072"/>
            <a:chExt cx="5763936" cy="4888278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956E17-1EB4-4664-9A32-31E3E2E9B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0"/>
            <a:stretch/>
          </p:blipFill>
          <p:spPr>
            <a:xfrm>
              <a:off x="2504113" y="1468072"/>
              <a:ext cx="5689883" cy="4661067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092AE5B-6503-4102-AB1B-EBE539C2C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84"/>
            <a:stretch/>
          </p:blipFill>
          <p:spPr>
            <a:xfrm>
              <a:off x="2430060" y="6136122"/>
              <a:ext cx="5689885" cy="22022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AE4FC18-530E-4965-8FA6-5EAB5AA3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3215178" y="5970700"/>
              <a:ext cx="210428" cy="16542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8E73064-4720-4B02-B915-4E49A62CC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5515015" y="5964993"/>
              <a:ext cx="210428" cy="16542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8748BE-A683-42FA-8371-624079408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7829717" y="5964994"/>
              <a:ext cx="210428" cy="165422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4321BA8-151D-401C-AF9B-0325335C8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3" t="11847" r="86342" b="85012"/>
            <a:stretch/>
          </p:blipFill>
          <p:spPr>
            <a:xfrm>
              <a:off x="5711154" y="5850117"/>
              <a:ext cx="57779" cy="147043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5B8A326-0D26-4D94-97E8-0BDC41D33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8" t="30734" r="86096" b="67247"/>
            <a:stretch/>
          </p:blipFill>
          <p:spPr>
            <a:xfrm>
              <a:off x="8019150" y="5883381"/>
              <a:ext cx="79801" cy="98893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5A41F2E-3257-450A-9C78-C5258D193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94586" r="82873" b="3772"/>
            <a:stretch/>
          </p:blipFill>
          <p:spPr>
            <a:xfrm rot="10800000">
              <a:off x="3393771" y="5909233"/>
              <a:ext cx="77833" cy="78261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B441E-5A00-486B-8E79-79E5A651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FB68F-41D4-4758-93A2-2322CE61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D46403-94D9-4362-8FF4-A66EB99174B0}"/>
              </a:ext>
            </a:extLst>
          </p:cNvPr>
          <p:cNvSpPr txBox="1"/>
          <p:nvPr/>
        </p:nvSpPr>
        <p:spPr>
          <a:xfrm>
            <a:off x="8664317" y="5683328"/>
            <a:ext cx="331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u="none" strike="noStrike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Hild et al., arXiv:1012.0908</a:t>
            </a:r>
            <a:endParaRPr lang="de-DE" dirty="0">
              <a:solidFill>
                <a:schemeClr val="bg1">
                  <a:lumMod val="50000"/>
                </a:schemeClr>
              </a:solidFill>
              <a:effectLst/>
              <a:ea typeface="Cambria" panose="02040503050406030204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B0BF6AF-D325-4350-B5C4-F26436579B57}"/>
              </a:ext>
            </a:extLst>
          </p:cNvPr>
          <p:cNvSpPr/>
          <p:nvPr/>
        </p:nvSpPr>
        <p:spPr>
          <a:xfrm>
            <a:off x="5367867" y="1862667"/>
            <a:ext cx="2167466" cy="188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25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83B835D8-CD6F-48E1-9073-6527CC7A3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931" y="2968571"/>
            <a:ext cx="2976005" cy="1488308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9E0714-37F6-4BA2-A10A-6383FDE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Newtonian</a:t>
            </a:r>
            <a:r>
              <a:rPr lang="de-DE" u="sng" dirty="0"/>
              <a:t> Noise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8FC16C-DA08-4B61-BE90-E5730ED2D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488" y="136525"/>
            <a:ext cx="5922866" cy="2893566"/>
          </a:xfrm>
          <a:prstGeom prst="rect">
            <a:avLst/>
          </a:prstGeom>
        </p:spPr>
      </p:pic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8494A0E-A27F-4242-87A9-02EB3819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9CB530A0-AD0F-44AC-BACC-225A10F0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4</a:t>
            </a:fld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A9F64F-C700-4843-80FC-6F31EF1A5E43}"/>
              </a:ext>
            </a:extLst>
          </p:cNvPr>
          <p:cNvSpPr txBox="1"/>
          <p:nvPr/>
        </p:nvSpPr>
        <p:spPr>
          <a:xfrm>
            <a:off x="5662959" y="3012952"/>
            <a:ext cx="610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ea typeface="Cambria" panose="02040503050406030204" pitchFamily="18" charset="0"/>
              </a:rPr>
              <a:t>B.A. Bolt,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ea typeface="Cambria" panose="02040503050406030204" pitchFamily="18" charset="0"/>
              </a:rPr>
              <a:t> Textbook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ea typeface="Cambria" panose="02040503050406030204" pitchFamily="18" charset="0"/>
              </a:rPr>
              <a:t>(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</a:rPr>
              <a:t>1982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ea typeface="Cambria" panose="02040503050406030204" pitchFamily="18" charset="0"/>
              </a:rPr>
              <a:t>)</a:t>
            </a:r>
            <a:endParaRPr lang="de-DE" dirty="0">
              <a:solidFill>
                <a:schemeClr val="bg1">
                  <a:lumMod val="6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AA4570-2C3C-4FBE-8840-DEFB98958715}"/>
              </a:ext>
            </a:extLst>
          </p:cNvPr>
          <p:cNvSpPr txBox="1"/>
          <p:nvPr/>
        </p:nvSpPr>
        <p:spPr>
          <a:xfrm>
            <a:off x="5282724" y="3686126"/>
            <a:ext cx="629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Density </a:t>
            </a:r>
            <a:r>
              <a:rPr lang="de-DE" sz="2400" dirty="0" err="1"/>
              <a:t>fluctuations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Earth </a:t>
            </a:r>
            <a:r>
              <a:rPr lang="de-DE" sz="2400" dirty="0" err="1"/>
              <a:t>couple</a:t>
            </a:r>
            <a:r>
              <a:rPr lang="de-DE" sz="2400" dirty="0"/>
              <a:t> </a:t>
            </a:r>
            <a:r>
              <a:rPr lang="de-DE" sz="2400" dirty="0" err="1"/>
              <a:t>gravitationally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ET </a:t>
            </a:r>
            <a:r>
              <a:rPr lang="de-DE" sz="2400" dirty="0" err="1"/>
              <a:t>mirror</a:t>
            </a:r>
            <a:endParaRPr lang="de-DE" sz="2400" dirty="0"/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5C915A8-AD3A-493F-857A-BCF4EE4299C2}"/>
              </a:ext>
            </a:extLst>
          </p:cNvPr>
          <p:cNvGrpSpPr/>
          <p:nvPr/>
        </p:nvGrpSpPr>
        <p:grpSpPr>
          <a:xfrm>
            <a:off x="2097248" y="5053894"/>
            <a:ext cx="8321878" cy="1200329"/>
            <a:chOff x="2097248" y="5053894"/>
            <a:chExt cx="8321878" cy="1200329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B3A5529-4438-4956-9E82-78D366D0B39D}"/>
                </a:ext>
              </a:extLst>
            </p:cNvPr>
            <p:cNvSpPr txBox="1"/>
            <p:nvPr/>
          </p:nvSpPr>
          <p:spPr>
            <a:xfrm>
              <a:off x="2097248" y="5053894"/>
              <a:ext cx="83218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 err="1"/>
                <a:t>Cannot</a:t>
              </a:r>
              <a:r>
                <a:rPr lang="de-DE" sz="2400" dirty="0"/>
                <a:t> </a:t>
              </a:r>
              <a:r>
                <a:rPr lang="de-DE" sz="2400" dirty="0" err="1"/>
                <a:t>be</a:t>
              </a:r>
              <a:r>
                <a:rPr lang="de-DE" sz="2400" dirty="0"/>
                <a:t> </a:t>
              </a:r>
              <a:r>
                <a:rPr lang="de-DE" sz="2400" dirty="0" err="1"/>
                <a:t>shielded</a:t>
              </a:r>
              <a:r>
                <a:rPr lang="de-DE" sz="2400" dirty="0"/>
                <a:t>: </a:t>
              </a:r>
              <a:r>
                <a:rPr lang="de-DE" sz="2400" dirty="0" err="1"/>
                <a:t>Must</a:t>
              </a:r>
              <a:r>
                <a:rPr lang="de-DE" sz="2400" dirty="0"/>
                <a:t> </a:t>
              </a:r>
              <a:r>
                <a:rPr lang="de-DE" sz="2400" dirty="0" err="1"/>
                <a:t>be</a:t>
              </a:r>
              <a:r>
                <a:rPr lang="de-DE" sz="2400" dirty="0"/>
                <a:t> </a:t>
              </a:r>
              <a:r>
                <a:rPr lang="de-DE" sz="2400" dirty="0" err="1"/>
                <a:t>predicted</a:t>
              </a:r>
              <a:r>
                <a:rPr lang="de-DE" sz="2400" dirty="0"/>
                <a:t> and </a:t>
              </a:r>
              <a:r>
                <a:rPr lang="de-DE" sz="2400" dirty="0" err="1"/>
                <a:t>subtracted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 err="1"/>
                <a:t>Boreholes</a:t>
              </a:r>
              <a:r>
                <a:rPr lang="de-DE" sz="2400" dirty="0"/>
                <a:t> </a:t>
              </a:r>
              <a:r>
                <a:rPr lang="de-DE" sz="2400" dirty="0" err="1"/>
                <a:t>for</a:t>
              </a:r>
              <a:r>
                <a:rPr lang="de-DE" sz="2400" dirty="0"/>
                <a:t> </a:t>
              </a:r>
              <a:r>
                <a:rPr lang="de-DE" sz="2400" dirty="0" err="1"/>
                <a:t>seismometers</a:t>
              </a:r>
              <a:r>
                <a:rPr lang="de-DE" sz="2400" dirty="0"/>
                <a:t> </a:t>
              </a:r>
              <a:r>
                <a:rPr lang="de-DE" sz="2400" dirty="0" err="1"/>
                <a:t>are</a:t>
              </a:r>
              <a:r>
                <a:rPr lang="de-DE" sz="2400" dirty="0"/>
                <a:t> expensive</a:t>
              </a:r>
            </a:p>
            <a:p>
              <a:r>
                <a:rPr lang="de-DE" sz="2400" dirty="0">
                  <a:sym typeface="Wingdings" panose="05000000000000000000" pitchFamily="2" charset="2"/>
                </a:rPr>
                <a:t></a:t>
              </a:r>
              <a:r>
                <a:rPr lang="de-DE" sz="2400" dirty="0" err="1">
                  <a:sym typeface="Wingdings" panose="05000000000000000000" pitchFamily="2" charset="2"/>
                </a:rPr>
                <a:t>Optimize</a:t>
              </a:r>
              <a:r>
                <a:rPr lang="de-DE" sz="2400" dirty="0">
                  <a:sym typeface="Wingdings" panose="05000000000000000000" pitchFamily="2" charset="2"/>
                </a:rPr>
                <a:t> </a:t>
              </a:r>
              <a:r>
                <a:rPr lang="de-DE" sz="2400" dirty="0" err="1">
                  <a:sym typeface="Wingdings" panose="05000000000000000000" pitchFamily="2" charset="2"/>
                </a:rPr>
                <a:t>seismometer</a:t>
              </a:r>
              <a:r>
                <a:rPr lang="de-DE" sz="2400" dirty="0">
                  <a:sym typeface="Wingdings" panose="05000000000000000000" pitchFamily="2" charset="2"/>
                </a:rPr>
                <a:t> </a:t>
              </a:r>
              <a:r>
                <a:rPr lang="de-DE" sz="2400" dirty="0" err="1">
                  <a:sym typeface="Wingdings" panose="05000000000000000000" pitchFamily="2" charset="2"/>
                </a:rPr>
                <a:t>positions</a:t>
              </a:r>
              <a:endParaRPr lang="de-DE" sz="2400" dirty="0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C76FEF6-38A3-436C-85CC-E6C17A8F3266}"/>
                </a:ext>
              </a:extLst>
            </p:cNvPr>
            <p:cNvSpPr/>
            <p:nvPr/>
          </p:nvSpPr>
          <p:spPr>
            <a:xfrm>
              <a:off x="2097248" y="5053894"/>
              <a:ext cx="7407479" cy="120032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9359F31A-9DE8-44DA-A852-FC62A4413BEB}"/>
              </a:ext>
            </a:extLst>
          </p:cNvPr>
          <p:cNvSpPr/>
          <p:nvPr/>
        </p:nvSpPr>
        <p:spPr>
          <a:xfrm>
            <a:off x="2852204" y="2358383"/>
            <a:ext cx="326990" cy="10091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593F48C-210A-4985-B0DD-1CF924C65231}"/>
              </a:ext>
            </a:extLst>
          </p:cNvPr>
          <p:cNvCxnSpPr>
            <a:stCxn id="7" idx="0"/>
          </p:cNvCxnSpPr>
          <p:nvPr/>
        </p:nvCxnSpPr>
        <p:spPr>
          <a:xfrm flipV="1">
            <a:off x="3015699" y="1792815"/>
            <a:ext cx="0" cy="565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505657E-06B6-4BE5-9B87-AF58612174E4}"/>
              </a:ext>
            </a:extLst>
          </p:cNvPr>
          <p:cNvCxnSpPr/>
          <p:nvPr/>
        </p:nvCxnSpPr>
        <p:spPr>
          <a:xfrm>
            <a:off x="1486543" y="3703957"/>
            <a:ext cx="3096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35D5227-E6DD-4E4E-B2A3-126698C12252}"/>
                  </a:ext>
                </a:extLst>
              </p:cNvPr>
              <p:cNvSpPr txBox="1"/>
              <p:nvPr/>
            </p:nvSpPr>
            <p:spPr>
              <a:xfrm>
                <a:off x="4506385" y="3590966"/>
                <a:ext cx="31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35D5227-E6DD-4E4E-B2A3-126698C12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385" y="3590966"/>
                <a:ext cx="3173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D9E62DC-B5CC-469E-BEB1-267561367A51}"/>
                  </a:ext>
                </a:extLst>
              </p:cNvPr>
              <p:cNvSpPr txBox="1"/>
              <p:nvPr/>
            </p:nvSpPr>
            <p:spPr>
              <a:xfrm>
                <a:off x="4004719" y="2916465"/>
                <a:ext cx="1096823" cy="423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D9E62DC-B5CC-469E-BEB1-26756136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719" y="2916465"/>
                <a:ext cx="1096823" cy="423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4A8B6DD-1291-462C-B8C7-5663B224FA9E}"/>
              </a:ext>
            </a:extLst>
          </p:cNvPr>
          <p:cNvCxnSpPr/>
          <p:nvPr/>
        </p:nvCxnSpPr>
        <p:spPr>
          <a:xfrm>
            <a:off x="3034933" y="2862973"/>
            <a:ext cx="4800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ECCD105F-19A1-483D-B05E-1CD8EBFAAC29}"/>
                  </a:ext>
                </a:extLst>
              </p:cNvPr>
              <p:cNvSpPr txBox="1"/>
              <p:nvPr/>
            </p:nvSpPr>
            <p:spPr>
              <a:xfrm>
                <a:off x="3274960" y="2363874"/>
                <a:ext cx="48656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ECCD105F-19A1-483D-B05E-1CD8EBFAA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960" y="2363874"/>
                <a:ext cx="486560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00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571B33C-D9D0-4BE9-A7C9-741C1F6F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6715"/>
          <a:stretch/>
        </p:blipFill>
        <p:spPr>
          <a:xfrm>
            <a:off x="2106608" y="136525"/>
            <a:ext cx="7978783" cy="6422369"/>
          </a:xfrm>
          <a:prstGeom prst="rect">
            <a:avLst/>
          </a:prstGeom>
        </p:spPr>
      </p:pic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8494A0E-A27F-4242-87A9-02EB3819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9CB530A0-AD0F-44AC-BACC-225A10F0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41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Breitbild</PresentationFormat>
  <Paragraphs>30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wf_segoe-ui_normal</vt:lpstr>
      <vt:lpstr>Arial</vt:lpstr>
      <vt:lpstr>Calibri Light</vt:lpstr>
      <vt:lpstr>Cambria Math</vt:lpstr>
      <vt:lpstr>Calibri</vt:lpstr>
      <vt:lpstr>Cambria</vt:lpstr>
      <vt:lpstr>Office</vt:lpstr>
      <vt:lpstr>Seismometer Position Optimization for Newtonian Noise Mitigation in the Einstein Telescope</vt:lpstr>
      <vt:lpstr>The Einstein Telescope</vt:lpstr>
      <vt:lpstr>Einstein telescope‘s limiting noise curve</vt:lpstr>
      <vt:lpstr>Newtonian Noise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Seismometer Position Optimization for Newtonian Noise Mitigation in the Einstein Telescope</dc:title>
  <dc:creator>schillings</dc:creator>
  <cp:lastModifiedBy>schillings</cp:lastModifiedBy>
  <cp:revision>130</cp:revision>
  <dcterms:created xsi:type="dcterms:W3CDTF">2024-01-26T13:34:50Z</dcterms:created>
  <dcterms:modified xsi:type="dcterms:W3CDTF">2024-03-28T15:44:32Z</dcterms:modified>
</cp:coreProperties>
</file>